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303" r:id="rId2"/>
    <p:sldId id="511" r:id="rId3"/>
    <p:sldId id="512" r:id="rId4"/>
    <p:sldId id="520" r:id="rId5"/>
    <p:sldId id="515" r:id="rId6"/>
    <p:sldId id="517" r:id="rId7"/>
    <p:sldId id="516" r:id="rId8"/>
    <p:sldId id="518" r:id="rId9"/>
    <p:sldId id="519" r:id="rId10"/>
    <p:sldId id="514" r:id="rId11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7830CF77-7797-4FBE-B7DE-DE44C40E1441}">
          <p14:sldIdLst>
            <p14:sldId id="303"/>
            <p14:sldId id="511"/>
            <p14:sldId id="512"/>
            <p14:sldId id="520"/>
            <p14:sldId id="515"/>
            <p14:sldId id="517"/>
            <p14:sldId id="516"/>
            <p14:sldId id="518"/>
            <p14:sldId id="519"/>
            <p14:sldId id="51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  <p:cmAuthor id="2" name="Jeremiah Blanchard" initials="JB" lastIdx="1" clrIdx="1">
    <p:extLst>
      <p:ext uri="{19B8F6BF-5375-455C-9EA6-DF929625EA0E}">
        <p15:presenceInfo xmlns:p15="http://schemas.microsoft.com/office/powerpoint/2012/main" userId="2ce95cd21d8b45f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00"/>
    <a:srgbClr val="00FFFF"/>
    <a:srgbClr val="FF00FF"/>
    <a:srgbClr val="0066FF"/>
    <a:srgbClr val="00CC00"/>
    <a:srgbClr val="404040"/>
    <a:srgbClr val="000000"/>
    <a:srgbClr val="006600"/>
    <a:srgbClr val="568ABA"/>
    <a:srgbClr val="CBD0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4349" autoAdjust="0"/>
  </p:normalViewPr>
  <p:slideViewPr>
    <p:cSldViewPr snapToGrid="0" snapToObjects="1">
      <p:cViewPr varScale="1">
        <p:scale>
          <a:sx n="87" d="100"/>
          <a:sy n="87" d="100"/>
        </p:scale>
        <p:origin x="1073" y="4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2022-06-30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2022-06-30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pip3 install </a:t>
            </a:r>
            <a:r>
              <a:rPr lang="en-US" dirty="0" err="1"/>
              <a:t>cython</a:t>
            </a:r>
            <a:endParaRPr lang="en-US" dirty="0"/>
          </a:p>
          <a:p>
            <a:r>
              <a:rPr lang="en-US" dirty="0"/>
              <a:t>1 min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pip3 install scikit-build</a:t>
            </a:r>
          </a:p>
          <a:p>
            <a:r>
              <a:rPr lang="en-US"/>
              <a:t>7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95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71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289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43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97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904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771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879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189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000" dirty="0"/>
              <a:t>Language Variants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8071417" cy="656892"/>
          </a:xfrm>
        </p:spPr>
        <p:txBody>
          <a:bodyPr/>
          <a:lstStyle/>
          <a:p>
            <a:r>
              <a:rPr lang="en-US" dirty="0"/>
              <a:t>Compiling Python to C/C++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3DF651C-4A4F-430F-B64B-1A6D47F5C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494" y="970557"/>
            <a:ext cx="7917012" cy="37662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Building a package that “just builds” is trickier with </a:t>
            </a:r>
            <a:r>
              <a:rPr lang="en-US" dirty="0" err="1"/>
              <a:t>Cython</a:t>
            </a:r>
            <a:r>
              <a:rPr lang="en-US" dirty="0"/>
              <a:t>, but doable.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8BEFDB-4843-4A7E-A2AA-BBE84BD5C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13767"/>
            <a:ext cx="8564088" cy="666059"/>
          </a:xfrm>
        </p:spPr>
        <p:txBody>
          <a:bodyPr/>
          <a:lstStyle/>
          <a:p>
            <a:r>
              <a:rPr lang="en-US" dirty="0"/>
              <a:t>Building a Package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863BA-14AC-4813-A402-07D98078D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9C5A4C-FC3C-443C-89A8-503CA0D8DA9E}"/>
              </a:ext>
            </a:extLst>
          </p:cNvPr>
          <p:cNvSpPr txBox="1"/>
          <p:nvPr/>
        </p:nvSpPr>
        <p:spPr>
          <a:xfrm>
            <a:off x="534333" y="1384327"/>
            <a:ext cx="5136098" cy="34778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os.path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setuptools.command.install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setuptools.command.sdist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setuptools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import setup, Extension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Cython.Build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import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cythonize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extensions = [("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cy_example.hello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", ["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cy_example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hello.pyx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"]),]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 When packaging source, modules can be built directly.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SourceDistro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setuptools.command.sdist.sdist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def run(self):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ext_modules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[Extension(*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for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in extensions]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self.distribution.ext_modules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cythonize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ext_modules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sdist.sdist.run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 When building / installing, modules should use ".c" files.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 Installer(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setuptools.command.install.install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def run(self):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for index,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mod_name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paths) in enumerate(extensions):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files = 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os.path.splitext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(path)[0] + ".c" for path in paths]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extensions[index] =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mod_name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files)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ext_modules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[Extension(*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for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in extensions]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self.distribution.ext_modules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cythonize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ext_modules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install.install.run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53AB2D-1C5D-46AB-8743-1CDD6AFBCA29}"/>
              </a:ext>
            </a:extLst>
          </p:cNvPr>
          <p:cNvSpPr txBox="1"/>
          <p:nvPr/>
        </p:nvSpPr>
        <p:spPr>
          <a:xfrm>
            <a:off x="5670431" y="1384327"/>
            <a:ext cx="3065252" cy="270843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setup(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name='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cy_example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version='0.0.0.1',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packages=['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cy_example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',],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description='Sample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Project',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license='GPL 3',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author='Jeremiah Blanchard',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author_email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='jjb@eng.ufl.edu',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='http://repotown.org/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cy_ex.git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',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entry_points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{ '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console_scripts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['hello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cy_example.hello:main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',]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},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cmdclass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={'install': Installer,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  '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sdist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SourceDistro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96035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806441-BC9E-4E01-BBAB-E291307EC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714" y="1457812"/>
            <a:ext cx="7426572" cy="3206203"/>
          </a:xfrm>
        </p:spPr>
        <p:txBody>
          <a:bodyPr/>
          <a:lstStyle/>
          <a:p>
            <a:pPr marL="0" indent="0">
              <a:buNone/>
            </a:pPr>
            <a:r>
              <a:rPr lang="en-US" u="sng" dirty="0" err="1"/>
              <a:t>Cython</a:t>
            </a:r>
            <a:r>
              <a:rPr lang="en-US" u="sng" dirty="0"/>
              <a:t> allows us to write Python-style code and compile to C/ C++.</a:t>
            </a:r>
          </a:p>
          <a:p>
            <a:pPr>
              <a:spcBef>
                <a:spcPts val="1200"/>
              </a:spcBef>
            </a:pPr>
            <a:r>
              <a:rPr lang="en-US" dirty="0"/>
              <a:t>May use static C/C++ types</a:t>
            </a:r>
          </a:p>
          <a:p>
            <a:pPr>
              <a:spcBef>
                <a:spcPts val="1200"/>
              </a:spcBef>
            </a:pPr>
            <a:r>
              <a:rPr lang="en-US" dirty="0"/>
              <a:t>Can directly call C functions</a:t>
            </a:r>
          </a:p>
          <a:p>
            <a:pPr>
              <a:spcBef>
                <a:spcPts val="1200"/>
              </a:spcBef>
            </a:pPr>
            <a:r>
              <a:rPr lang="en-US" dirty="0" err="1"/>
              <a:t>Cython</a:t>
            </a:r>
            <a:r>
              <a:rPr lang="en-US" dirty="0"/>
              <a:t> functions can be make available to C/C++ code</a:t>
            </a:r>
          </a:p>
          <a:p>
            <a:pPr>
              <a:spcBef>
                <a:spcPts val="1200"/>
              </a:spcBef>
            </a:pPr>
            <a:r>
              <a:rPr lang="en-US" dirty="0"/>
              <a:t>Integrate (with some work) with existing Python tools</a:t>
            </a:r>
          </a:p>
          <a:p>
            <a:pPr marL="0" indent="0">
              <a:spcBef>
                <a:spcPts val="1200"/>
              </a:spcBef>
              <a:buNone/>
            </a:pPr>
            <a:endParaRPr lang="en-US" dirty="0"/>
          </a:p>
          <a:p>
            <a:pPr marL="0" indent="0">
              <a:spcBef>
                <a:spcPts val="1200"/>
              </a:spcBef>
              <a:buNone/>
            </a:pPr>
            <a:r>
              <a:rPr lang="en-US" dirty="0" err="1"/>
              <a:t>Cython</a:t>
            </a:r>
            <a:r>
              <a:rPr lang="en-US" dirty="0"/>
              <a:t> is often used when building Python performance packages.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9C5681-8CCA-4BDB-B648-BAD98A6FD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Cython</a:t>
            </a:r>
            <a:r>
              <a:rPr lang="en-US" dirty="0"/>
              <a:t> – What is it?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6AF52-75B5-4DC7-83DC-8FD3E0615E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454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rrow: Bent 18">
            <a:extLst>
              <a:ext uri="{FF2B5EF4-FFF2-40B4-BE49-F238E27FC236}">
                <a16:creationId xmlns:a16="http://schemas.microsoft.com/office/drawing/2014/main" id="{D959E4A0-6A53-4DCC-B830-473FC3DD52BD}"/>
              </a:ext>
            </a:extLst>
          </p:cNvPr>
          <p:cNvSpPr/>
          <p:nvPr/>
        </p:nvSpPr>
        <p:spPr>
          <a:xfrm rot="5400000">
            <a:off x="4596670" y="403355"/>
            <a:ext cx="1911725" cy="4606511"/>
          </a:xfrm>
          <a:prstGeom prst="bentArrow">
            <a:avLst>
              <a:gd name="adj1" fmla="val 25000"/>
              <a:gd name="adj2" fmla="val 3687"/>
              <a:gd name="adj3" fmla="val 22331"/>
              <a:gd name="adj4" fmla="val 19731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Arrow: Bent 17">
            <a:extLst>
              <a:ext uri="{FF2B5EF4-FFF2-40B4-BE49-F238E27FC236}">
                <a16:creationId xmlns:a16="http://schemas.microsoft.com/office/drawing/2014/main" id="{474D612F-8021-49D0-A863-76B96989D5DC}"/>
              </a:ext>
            </a:extLst>
          </p:cNvPr>
          <p:cNvSpPr/>
          <p:nvPr/>
        </p:nvSpPr>
        <p:spPr>
          <a:xfrm rot="5400000">
            <a:off x="4032874" y="1207223"/>
            <a:ext cx="491648" cy="2070348"/>
          </a:xfrm>
          <a:prstGeom prst="bentArrow">
            <a:avLst>
              <a:gd name="adj1" fmla="val 25000"/>
              <a:gd name="adj2" fmla="val 13468"/>
              <a:gd name="adj3" fmla="val 25000"/>
              <a:gd name="adj4" fmla="val 43750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DC712E-634A-46C9-AA6B-57EFE3F24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061104"/>
            <a:ext cx="7734300" cy="49164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Since </a:t>
            </a:r>
            <a:r>
              <a:rPr lang="en-US" dirty="0" err="1"/>
              <a:t>Cython</a:t>
            </a:r>
            <a:r>
              <a:rPr lang="en-US" dirty="0"/>
              <a:t> is compiled, there are additional step(s) involved.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FFE542-C1C8-4171-A2AB-54D08688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94282"/>
            <a:ext cx="8564088" cy="569642"/>
          </a:xfrm>
        </p:spPr>
        <p:txBody>
          <a:bodyPr/>
          <a:lstStyle/>
          <a:p>
            <a:r>
              <a:rPr lang="en-US" dirty="0" err="1"/>
              <a:t>Cython</a:t>
            </a:r>
            <a:r>
              <a:rPr lang="en-US" dirty="0"/>
              <a:t> Hello World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FF351-6A62-4874-BE62-EDFEBEDF76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89B118-EEBC-445C-A96A-10471083005F}"/>
              </a:ext>
            </a:extLst>
          </p:cNvPr>
          <p:cNvSpPr txBox="1"/>
          <p:nvPr/>
        </p:nvSpPr>
        <p:spPr>
          <a:xfrm>
            <a:off x="1058169" y="1571952"/>
            <a:ext cx="2185356" cy="86177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def main():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print("Snakes!!!")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if __name__ == "__main__":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main()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9A8995-95C1-439E-B0F8-3AD475897C06}"/>
              </a:ext>
            </a:extLst>
          </p:cNvPr>
          <p:cNvSpPr txBox="1"/>
          <p:nvPr/>
        </p:nvSpPr>
        <p:spPr>
          <a:xfrm rot="16200000">
            <a:off x="488783" y="1864337"/>
            <a:ext cx="861773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hello.pyx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359811-8076-479E-9E0C-1B39042B3573}"/>
              </a:ext>
            </a:extLst>
          </p:cNvPr>
          <p:cNvSpPr txBox="1"/>
          <p:nvPr/>
        </p:nvSpPr>
        <p:spPr>
          <a:xfrm>
            <a:off x="792675" y="2498060"/>
            <a:ext cx="2456602" cy="24622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hello.pyx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-3 --embed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A94F0B-4C59-4669-8DA2-051627D01A06}"/>
              </a:ext>
            </a:extLst>
          </p:cNvPr>
          <p:cNvSpPr txBox="1"/>
          <p:nvPr/>
        </p:nvSpPr>
        <p:spPr>
          <a:xfrm>
            <a:off x="1063922" y="2954586"/>
            <a:ext cx="2185356" cy="70788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/* Generated by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*/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 HOT GARBAGE HERE …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 A LOT OF IT 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2D2970-0A12-4085-BBFB-70ABA712DCA6}"/>
              </a:ext>
            </a:extLst>
          </p:cNvPr>
          <p:cNvSpPr txBox="1"/>
          <p:nvPr/>
        </p:nvSpPr>
        <p:spPr>
          <a:xfrm rot="16200000">
            <a:off x="571480" y="3170030"/>
            <a:ext cx="707884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hello.c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05E5D3-07CD-4649-8C84-027C46BD31FC}"/>
              </a:ext>
            </a:extLst>
          </p:cNvPr>
          <p:cNvSpPr txBox="1"/>
          <p:nvPr/>
        </p:nvSpPr>
        <p:spPr>
          <a:xfrm>
            <a:off x="3520524" y="2498060"/>
            <a:ext cx="3244485" cy="209288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cythonize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-i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hello.pyx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-3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python3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Python 3.8.2 (default, Mar 13 2020, 10:14:16)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[GCC 9.3.0] on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linux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Type "help", "copyright", "credits"…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import hello</a:t>
            </a:r>
            <a:b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</a:b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hello.main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Snakes!!!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&gt;&gt;&gt;exit()</a:t>
            </a:r>
          </a:p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_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749A73-3B53-4F9E-A58D-55B41C44F42C}"/>
              </a:ext>
            </a:extLst>
          </p:cNvPr>
          <p:cNvSpPr txBox="1"/>
          <p:nvPr/>
        </p:nvSpPr>
        <p:spPr>
          <a:xfrm>
            <a:off x="781170" y="3729167"/>
            <a:ext cx="2468109" cy="86177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gcc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-I /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/include/python3.8 \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hello.c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-lpython3.8 -o hello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./hello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Snakes!!!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610B9FF1-F91E-48C5-AEDD-270E5261BD20}"/>
              </a:ext>
            </a:extLst>
          </p:cNvPr>
          <p:cNvSpPr/>
          <p:nvPr/>
        </p:nvSpPr>
        <p:spPr>
          <a:xfrm>
            <a:off x="1909310" y="2744281"/>
            <a:ext cx="277000" cy="210306"/>
          </a:xfrm>
          <a:prstGeom prst="down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8FDE5C-7DD0-4F41-9C9F-2C06FE02EC98}"/>
              </a:ext>
            </a:extLst>
          </p:cNvPr>
          <p:cNvSpPr txBox="1"/>
          <p:nvPr/>
        </p:nvSpPr>
        <p:spPr>
          <a:xfrm>
            <a:off x="7045863" y="3662472"/>
            <a:ext cx="1311215" cy="923330"/>
          </a:xfrm>
          <a:prstGeom prst="rect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</a:rPr>
              <a:t>setuptools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(later)</a:t>
            </a:r>
          </a:p>
        </p:txBody>
      </p:sp>
    </p:spTree>
    <p:extLst>
      <p:ext uri="{BB962C8B-B14F-4D97-AF65-F5344CB8AC3E}">
        <p14:creationId xmlns:p14="http://schemas.microsoft.com/office/powerpoint/2010/main" val="200002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446E9B-D00A-4EE1-A805-8C1DFBE34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038100"/>
            <a:ext cx="7734300" cy="48014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/>
              <a:t>Cython</a:t>
            </a:r>
            <a:r>
              <a:rPr lang="en-US" dirty="0"/>
              <a:t> gives is the flexibility of Python, but it’s much faster.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D2487-B2AA-4352-8348-FA9986CE6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82779"/>
            <a:ext cx="8564088" cy="701915"/>
          </a:xfrm>
        </p:spPr>
        <p:txBody>
          <a:bodyPr/>
          <a:lstStyle/>
          <a:p>
            <a:r>
              <a:rPr lang="en-US" dirty="0"/>
              <a:t>Performance Comparison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7990E6-9A71-482B-B5BC-6F7A28B8B6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912938-1858-4562-A237-CB4F8F4CBE65}"/>
              </a:ext>
            </a:extLst>
          </p:cNvPr>
          <p:cNvSpPr txBox="1"/>
          <p:nvPr/>
        </p:nvSpPr>
        <p:spPr>
          <a:xfrm>
            <a:off x="1355545" y="1442019"/>
            <a:ext cx="6407510" cy="240065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load_cipher_lib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("./libxorcipher.so")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text = "This is a haiku; it is not too long I think; but you may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disagree".encode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("cp437")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key = "But there's one sound that no one knows... What does the Fox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say?".encode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("cp437")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buffer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ctypes.create_string_buffer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(text) + 1)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c_time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(lambda: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lib.cipher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(text, key, buffer,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(text),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(key)), number=200000)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cy_time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(lambda: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cy_xor.cy_encrypt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(text, key), number=200000)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cpy_time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(lambda: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cy_xor.py_encrypt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(text, key), number=200000)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py_time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(lambda: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py_xor.encrypt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(text, key), number=200000)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print("Pure-C Time:\t%06.3f sec"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c_time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Time:\t%06.3f sec"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cy_time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Cython-Py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Time:\t%06.3f sec"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cpy_time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print("Python Time:\t%06.3f sec"%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py_time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BC91D4-084A-41B8-8CF1-65E61CD91500}"/>
              </a:ext>
            </a:extLst>
          </p:cNvPr>
          <p:cNvSpPr txBox="1"/>
          <p:nvPr/>
        </p:nvSpPr>
        <p:spPr>
          <a:xfrm>
            <a:off x="2778724" y="3892964"/>
            <a:ext cx="2779383" cy="9541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Pure-C Time:    00.299 sec</a:t>
            </a:r>
          </a:p>
          <a:p>
            <a:r>
              <a:rPr lang="en-US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Time:    00.695 sec</a:t>
            </a:r>
          </a:p>
          <a:p>
            <a:r>
              <a:rPr lang="en-US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Cython-Py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Time: 01.129 sec</a:t>
            </a:r>
          </a:p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Python Time:    02.115 sec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34CEDD-59EB-4430-9EF4-2B0E42659FFA}"/>
              </a:ext>
            </a:extLst>
          </p:cNvPr>
          <p:cNvSpPr txBox="1"/>
          <p:nvPr/>
        </p:nvSpPr>
        <p:spPr>
          <a:xfrm>
            <a:off x="5628317" y="3892964"/>
            <a:ext cx="736959" cy="9541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x 1.0</a:t>
            </a:r>
          </a:p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x 2.3</a:t>
            </a:r>
          </a:p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x 3.8</a:t>
            </a:r>
          </a:p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x 7.1</a:t>
            </a:r>
          </a:p>
        </p:txBody>
      </p:sp>
    </p:spTree>
    <p:extLst>
      <p:ext uri="{BB962C8B-B14F-4D97-AF65-F5344CB8AC3E}">
        <p14:creationId xmlns:p14="http://schemas.microsoft.com/office/powerpoint/2010/main" val="175965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80CEE7E-E696-4801-BFC1-BEEAAEA67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049602"/>
            <a:ext cx="7734300" cy="40538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fundamental C types (shared by C++) are available in </a:t>
            </a:r>
            <a:r>
              <a:rPr lang="en-US" dirty="0" err="1"/>
              <a:t>Cython</a:t>
            </a:r>
            <a:r>
              <a:rPr lang="en-US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B84BDD-6B4E-4EC7-B60B-0E4595940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48273"/>
            <a:ext cx="8564088" cy="646149"/>
          </a:xfrm>
        </p:spPr>
        <p:txBody>
          <a:bodyPr/>
          <a:lstStyle/>
          <a:p>
            <a:r>
              <a:rPr lang="en-US" dirty="0"/>
              <a:t>Using C Types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27A62-58E5-43C4-9C6D-692C06D421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428582-82AD-45F0-9AD2-7692A39F5A7E}"/>
              </a:ext>
            </a:extLst>
          </p:cNvPr>
          <p:cNvSpPr txBox="1"/>
          <p:nvPr/>
        </p:nvSpPr>
        <p:spPr>
          <a:xfrm>
            <a:off x="574587" y="1751053"/>
            <a:ext cx="3929570" cy="30162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math.h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stdio.h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(void *data, int length)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double *doubles = (double*)data;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for(int index = 0; index &lt; length / 8; index++)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doubles[index] = sqrt(doubles[index]);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int main()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double doubles[10];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for (int index = 0; index &lt; 10; index++)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doubles[index] = index;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(doubles, 80);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for (int index = 0; index &lt; 10; index++)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("Sqrt of %d: %f\n", index, doubles[index]);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611426-8A2C-4B81-B1E9-AA046D28ADA7}"/>
              </a:ext>
            </a:extLst>
          </p:cNvPr>
          <p:cNvSpPr txBox="1"/>
          <p:nvPr/>
        </p:nvSpPr>
        <p:spPr>
          <a:xfrm>
            <a:off x="4542585" y="1750276"/>
            <a:ext cx="4026827" cy="30162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libc.math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sqrt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(void* data, int length):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double* doubles = &lt;double*&gt;data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for index in range(0, length // 8):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doubles[index] = sqrt(doubles[index])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def main():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double doubles[10]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for index in range(0,10):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doubles[index] = index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(&lt;void*&gt;doubles, 80)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for index in range(0,10):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print("Sqrt of %d: %f" %(index, doubles[index]))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if __name__ == "__main__":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main()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AE2F02-EB6A-4649-8F78-8F129A8FB985}"/>
              </a:ext>
            </a:extLst>
          </p:cNvPr>
          <p:cNvSpPr txBox="1"/>
          <p:nvPr/>
        </p:nvSpPr>
        <p:spPr>
          <a:xfrm>
            <a:off x="574588" y="1474054"/>
            <a:ext cx="3929569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c_sqrt.c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6D1053-BB96-4B75-81B7-A7B52B6A4243}"/>
              </a:ext>
            </a:extLst>
          </p:cNvPr>
          <p:cNvSpPr txBox="1"/>
          <p:nvPr/>
        </p:nvSpPr>
        <p:spPr>
          <a:xfrm>
            <a:off x="4542585" y="1472391"/>
            <a:ext cx="4026827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cy_sqrt.pyx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220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8904A0-63FA-4897-86ED-6C0AF2703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026598"/>
            <a:ext cx="7734300" cy="45139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can also use existing C functions / structures in our code, too.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7C50C2-D916-437A-A746-9311C53B1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59776"/>
            <a:ext cx="8564088" cy="655906"/>
          </a:xfrm>
        </p:spPr>
        <p:txBody>
          <a:bodyPr/>
          <a:lstStyle/>
          <a:p>
            <a:r>
              <a:rPr lang="en-US" dirty="0"/>
              <a:t>Integrating Existing C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24C3C-EF9E-4335-8036-D9C50F450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512143-E251-40FE-A99A-7153AE110104}"/>
              </a:ext>
            </a:extLst>
          </p:cNvPr>
          <p:cNvSpPr txBox="1"/>
          <p:nvPr/>
        </p:nvSpPr>
        <p:spPr>
          <a:xfrm>
            <a:off x="574588" y="1756256"/>
            <a:ext cx="3929570" cy="147732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math.h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stdio.h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(void *data, int length)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double *doubles = (double*)data;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for(int index = 0; index &lt; length / 8; index++)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doubles[index] = sqrt(doubles[index]);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8CAC5F-7A66-4356-A97C-82D2D2699FE4}"/>
              </a:ext>
            </a:extLst>
          </p:cNvPr>
          <p:cNvSpPr txBox="1"/>
          <p:nvPr/>
        </p:nvSpPr>
        <p:spPr>
          <a:xfrm>
            <a:off x="4542584" y="1764637"/>
            <a:ext cx="4026827" cy="22467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extern from 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c_sqrt.h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": 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# or .c! (direct include)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(void *data, int length)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def main():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double doubles[10]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for index in range(0,10):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doubles[index] = index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(&lt;void*&gt;doubles, 80)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for index in range(0,10):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print("Sqrt of %d: %f" %(index, doubles[index]))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if __name__ == "__main__":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main()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659DA9-2D37-492C-82C6-C62DB4ABBB4A}"/>
              </a:ext>
            </a:extLst>
          </p:cNvPr>
          <p:cNvSpPr txBox="1"/>
          <p:nvPr/>
        </p:nvSpPr>
        <p:spPr>
          <a:xfrm>
            <a:off x="574587" y="3771270"/>
            <a:ext cx="3929570" cy="24622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(void *data, int length);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73564C-C795-43C8-B9B5-7C6CEE77C04C}"/>
              </a:ext>
            </a:extLst>
          </p:cNvPr>
          <p:cNvSpPr txBox="1"/>
          <p:nvPr/>
        </p:nvSpPr>
        <p:spPr>
          <a:xfrm>
            <a:off x="574589" y="1483739"/>
            <a:ext cx="3929569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c_sqrt.c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0AF48A-7721-45C0-808F-A509081E9101}"/>
              </a:ext>
            </a:extLst>
          </p:cNvPr>
          <p:cNvSpPr txBox="1"/>
          <p:nvPr/>
        </p:nvSpPr>
        <p:spPr>
          <a:xfrm>
            <a:off x="574588" y="3500186"/>
            <a:ext cx="3929569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c_sqrt.h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40427F-9259-4ABD-891C-496C7B31DC96}"/>
              </a:ext>
            </a:extLst>
          </p:cNvPr>
          <p:cNvSpPr txBox="1"/>
          <p:nvPr/>
        </p:nvSpPr>
        <p:spPr>
          <a:xfrm>
            <a:off x="4548007" y="1487638"/>
            <a:ext cx="4021404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cy_sqrt.pyx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FAE636-DC4A-4E51-BE51-7E3D85E36789}"/>
              </a:ext>
            </a:extLst>
          </p:cNvPr>
          <p:cNvSpPr txBox="1"/>
          <p:nvPr/>
        </p:nvSpPr>
        <p:spPr>
          <a:xfrm>
            <a:off x="574589" y="4432066"/>
            <a:ext cx="3929570" cy="24622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(void *data, int length)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BD9D3D-0319-4A7D-B68B-6D60491F7463}"/>
              </a:ext>
            </a:extLst>
          </p:cNvPr>
          <p:cNvSpPr txBox="1"/>
          <p:nvPr/>
        </p:nvSpPr>
        <p:spPr>
          <a:xfrm>
            <a:off x="574590" y="4160982"/>
            <a:ext cx="3929569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c_sqrt.pxd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65B0E3-1BF8-44F5-A257-361F458E6387}"/>
              </a:ext>
            </a:extLst>
          </p:cNvPr>
          <p:cNvSpPr txBox="1"/>
          <p:nvPr/>
        </p:nvSpPr>
        <p:spPr>
          <a:xfrm>
            <a:off x="4572000" y="4165294"/>
            <a:ext cx="4021404" cy="50783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c_sqrt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7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0363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0DFA4E-EE83-48E0-8F9F-BA7A6B5A2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951835"/>
            <a:ext cx="7734300" cy="43989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It’s also fairly straightforward to import C++ classes.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FE59A3-1ED7-4007-BA45-8E2FAF94C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85013"/>
            <a:ext cx="8564088" cy="636336"/>
          </a:xfrm>
        </p:spPr>
        <p:txBody>
          <a:bodyPr/>
          <a:lstStyle/>
          <a:p>
            <a:r>
              <a:rPr lang="en-US" dirty="0"/>
              <a:t>Using C++ Types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8F7A6-048A-4646-8C25-BC37178FD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49A14E-CBF4-471B-A8F2-2A7667425728}"/>
              </a:ext>
            </a:extLst>
          </p:cNvPr>
          <p:cNvSpPr txBox="1"/>
          <p:nvPr/>
        </p:nvSpPr>
        <p:spPr>
          <a:xfrm>
            <a:off x="540084" y="1653135"/>
            <a:ext cx="3870892" cy="30162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cmath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&lt;iostream&gt;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&lt;vector&gt;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(std::vector&lt;double&gt;&amp; doubles)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for(int index = 0; index &lt;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doubles.size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(); index++)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doubles[index] = sqrt(doubles[index]);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int main()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std::vector&lt;double&gt; doubles;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for (int index = 0; index &lt; 10; index++)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doubles.push_back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(index);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(doubles);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for (int index = 0; index &lt; 10; index++)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("Sqrt of %d: %f\n", index, doubles[index]);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4B2604-EAB0-4449-B184-67AFC4F63A08}"/>
              </a:ext>
            </a:extLst>
          </p:cNvPr>
          <p:cNvSpPr txBox="1"/>
          <p:nvPr/>
        </p:nvSpPr>
        <p:spPr>
          <a:xfrm>
            <a:off x="4508082" y="1652358"/>
            <a:ext cx="4112582" cy="270843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libc.math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sqrt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libcpp.vector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vector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(vector[double]&amp; doubles):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for index in range(0,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doubles.size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doubles[index] = sqrt(doubles[index])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def main():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vector[double] doubles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for index in range(0, 10):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doubles.push_back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(index)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(doubles)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for index in range(0, 10):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print("Sqrt of %d: %f" % (index, doubles[index]))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if __name__ == "__main__":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main()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8840BE-CE44-4CBA-BFBB-ACA694500E0F}"/>
              </a:ext>
            </a:extLst>
          </p:cNvPr>
          <p:cNvSpPr txBox="1"/>
          <p:nvPr/>
        </p:nvSpPr>
        <p:spPr>
          <a:xfrm>
            <a:off x="540085" y="1376136"/>
            <a:ext cx="3870891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cpp_sqrt.cpp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77BB16-8B7A-4E02-B20D-1DEA9E722DE0}"/>
              </a:ext>
            </a:extLst>
          </p:cNvPr>
          <p:cNvSpPr txBox="1"/>
          <p:nvPr/>
        </p:nvSpPr>
        <p:spPr>
          <a:xfrm>
            <a:off x="4508082" y="1374473"/>
            <a:ext cx="4112582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cy_sqrt.pyx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9295F6-5D42-41C0-95DC-8D7F50E555F9}"/>
              </a:ext>
            </a:extLst>
          </p:cNvPr>
          <p:cNvSpPr txBox="1"/>
          <p:nvPr/>
        </p:nvSpPr>
        <p:spPr>
          <a:xfrm>
            <a:off x="4508081" y="4423124"/>
            <a:ext cx="4112582" cy="24622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cy_cpp_sqrt.pyx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-3 --embed --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cplus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01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6735AA3-1ECE-4C7D-BAC0-0D52497A9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940333"/>
            <a:ext cx="7734300" cy="42838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…and we can integrate existing code in a similar way.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B2DBEB-1ABD-4FF4-9BC1-5682881FE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02266"/>
            <a:ext cx="8564088" cy="607080"/>
          </a:xfrm>
        </p:spPr>
        <p:txBody>
          <a:bodyPr/>
          <a:lstStyle/>
          <a:p>
            <a:r>
              <a:rPr lang="en-US" dirty="0"/>
              <a:t>Integrating Existing C++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BA2D67-B43C-4A6E-8A92-02BF8CDB3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E7C2A0-A93D-4302-8D3C-2F6A1AD0D6FA}"/>
              </a:ext>
            </a:extLst>
          </p:cNvPr>
          <p:cNvSpPr txBox="1"/>
          <p:nvPr/>
        </p:nvSpPr>
        <p:spPr>
          <a:xfrm>
            <a:off x="533163" y="1605324"/>
            <a:ext cx="3929570" cy="178510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&lt;string&gt;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 Character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int strength;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std::string name;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public: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Character(std::string&amp; _name, int _strength);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std::string&amp;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(std::string&amp; _name);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C9FBC4-AC66-4552-9121-8B4314172476}"/>
              </a:ext>
            </a:extLst>
          </p:cNvPr>
          <p:cNvSpPr txBox="1"/>
          <p:nvPr/>
        </p:nvSpPr>
        <p:spPr>
          <a:xfrm>
            <a:off x="4537494" y="1609806"/>
            <a:ext cx="4082584" cy="147732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Character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Character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def main():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Character* dancer = new Character(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b"Dennis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", 42)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dancer.setName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b"Captain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D")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print("New name: %s"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dancer.getName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().decode())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if __name__ == "__main__":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main()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2669D7-DAF1-41E9-BC59-CC57851D0DFF}"/>
              </a:ext>
            </a:extLst>
          </p:cNvPr>
          <p:cNvSpPr txBox="1"/>
          <p:nvPr/>
        </p:nvSpPr>
        <p:spPr>
          <a:xfrm>
            <a:off x="533164" y="1332807"/>
            <a:ext cx="3929569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Character.h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0FD290-5A6D-44D7-A8CA-101995F760A0}"/>
              </a:ext>
            </a:extLst>
          </p:cNvPr>
          <p:cNvSpPr txBox="1"/>
          <p:nvPr/>
        </p:nvSpPr>
        <p:spPr>
          <a:xfrm>
            <a:off x="533163" y="3476377"/>
            <a:ext cx="3929570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Character.pxd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0ABA4D-B19B-4F24-896C-FD75E9C6473A}"/>
              </a:ext>
            </a:extLst>
          </p:cNvPr>
          <p:cNvSpPr txBox="1"/>
          <p:nvPr/>
        </p:nvSpPr>
        <p:spPr>
          <a:xfrm>
            <a:off x="4537494" y="1332807"/>
            <a:ext cx="4082584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Game.pyx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EBBC28-B688-4899-B464-010FDDD04E31}"/>
              </a:ext>
            </a:extLst>
          </p:cNvPr>
          <p:cNvSpPr txBox="1"/>
          <p:nvPr/>
        </p:nvSpPr>
        <p:spPr>
          <a:xfrm>
            <a:off x="533163" y="3732346"/>
            <a:ext cx="3929570" cy="116955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libcpp.string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import string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extern from 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Character.h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cppclass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Character: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Character(string&amp;, int) except +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string&amp;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(string&amp;)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6EC759-1B42-4518-9BC4-F1575BA26FC8}"/>
              </a:ext>
            </a:extLst>
          </p:cNvPr>
          <p:cNvSpPr txBox="1"/>
          <p:nvPr/>
        </p:nvSpPr>
        <p:spPr>
          <a:xfrm>
            <a:off x="4537494" y="3424569"/>
            <a:ext cx="4082584" cy="147732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libcpp.string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import string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extern from 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Character.h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cppclass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Character: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Character(int, string&amp;) except +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string&amp;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(string&amp;)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def main(): ...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3E93ED-CBAC-45DF-ACCB-A5B812D30CD1}"/>
              </a:ext>
            </a:extLst>
          </p:cNvPr>
          <p:cNvSpPr txBox="1"/>
          <p:nvPr/>
        </p:nvSpPr>
        <p:spPr>
          <a:xfrm>
            <a:off x="4537493" y="3145696"/>
            <a:ext cx="4082583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Game_alt.pyx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(Alternative, no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pxd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39983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290EFA3-72B8-4ECF-BD10-EE2785E26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038100"/>
            <a:ext cx="7734300" cy="42651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Finally, we can call </a:t>
            </a:r>
            <a:r>
              <a:rPr lang="en-US" dirty="0" err="1"/>
              <a:t>Cython</a:t>
            </a:r>
            <a:r>
              <a:rPr lang="en-US" dirty="0"/>
              <a:t> code from C/C++, too.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732D77-C0EF-4F5B-8565-FBD6638CF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25270"/>
            <a:ext cx="8564088" cy="690414"/>
          </a:xfrm>
        </p:spPr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Cython</a:t>
            </a:r>
            <a:r>
              <a:rPr lang="en-US" dirty="0"/>
              <a:t> In C/C++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806C16-0879-41CF-B1CD-F5EAE8BC84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B3970D-FDAC-4A7D-AD9B-42D2EDECD663}"/>
              </a:ext>
            </a:extLst>
          </p:cNvPr>
          <p:cNvSpPr txBox="1"/>
          <p:nvPr/>
        </p:nvSpPr>
        <p:spPr>
          <a:xfrm>
            <a:off x="372879" y="1854902"/>
            <a:ext cx="3968152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libc.math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sqrt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libcpp.vector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vector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(vector[double]&amp; doubles):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for index in range(0,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doubles.size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doubles[index] = sqrt(doubles[index])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D055C0-ACB1-4C40-8B33-72E0633017B3}"/>
              </a:ext>
            </a:extLst>
          </p:cNvPr>
          <p:cNvSpPr txBox="1"/>
          <p:nvPr/>
        </p:nvSpPr>
        <p:spPr>
          <a:xfrm>
            <a:off x="372879" y="1577017"/>
            <a:ext cx="3968152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cy_sqrt_ext.pyx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E3C74F-D15F-405C-BE0B-0641769727E4}"/>
              </a:ext>
            </a:extLst>
          </p:cNvPr>
          <p:cNvSpPr txBox="1"/>
          <p:nvPr/>
        </p:nvSpPr>
        <p:spPr>
          <a:xfrm>
            <a:off x="372878" y="2934588"/>
            <a:ext cx="3968151" cy="24622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cython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cy_sqrt_ext.pyx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-3 --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cplus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2F49C42-A982-4797-AA6B-DC08A4385C87}"/>
              </a:ext>
            </a:extLst>
          </p:cNvPr>
          <p:cNvSpPr/>
          <p:nvPr/>
        </p:nvSpPr>
        <p:spPr>
          <a:xfrm>
            <a:off x="2218453" y="3175057"/>
            <a:ext cx="277000" cy="837387"/>
          </a:xfrm>
          <a:prstGeom prst="down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5DCAE2-697E-4AB9-A560-45BD2B873DC1}"/>
              </a:ext>
            </a:extLst>
          </p:cNvPr>
          <p:cNvSpPr txBox="1"/>
          <p:nvPr/>
        </p:nvSpPr>
        <p:spPr>
          <a:xfrm>
            <a:off x="372879" y="4012445"/>
            <a:ext cx="3968152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cy_sqrt_ext.cpp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042254-E828-489B-A862-05D1B9FBA5EF}"/>
              </a:ext>
            </a:extLst>
          </p:cNvPr>
          <p:cNvSpPr txBox="1"/>
          <p:nvPr/>
        </p:nvSpPr>
        <p:spPr>
          <a:xfrm>
            <a:off x="372879" y="4286337"/>
            <a:ext cx="3968152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cy_sqrt_ext.h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EF4341-1F0E-4CF8-B06D-1E7192C5A296}"/>
              </a:ext>
            </a:extLst>
          </p:cNvPr>
          <p:cNvSpPr txBox="1"/>
          <p:nvPr/>
        </p:nvSpPr>
        <p:spPr>
          <a:xfrm>
            <a:off x="4396130" y="1854902"/>
            <a:ext cx="4364966" cy="270843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Python.h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&lt;vector&gt;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cstdio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#include 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cy_sqrt_ext.h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int main()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b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b="1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Py_Initialize</a:t>
            </a:r>
            <a:r>
              <a:rPr lang="en-US" sz="1000" b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000" b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b="1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PyImport_AppendInittab</a:t>
            </a:r>
            <a:r>
              <a:rPr lang="en-US" sz="1000" b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("</a:t>
            </a:r>
            <a:r>
              <a:rPr lang="en-US" sz="1000" b="1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cy_sqrt_ext</a:t>
            </a:r>
            <a:r>
              <a:rPr lang="en-US" sz="1000" b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", </a:t>
            </a:r>
            <a:r>
              <a:rPr lang="en-US" sz="1000" b="1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PyInit_ct_sqrt_ext</a:t>
            </a:r>
            <a:r>
              <a:rPr lang="en-US" sz="1000" b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std::vector&lt;double&gt; doubles;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for (int index = 0; index &lt; 10; index++)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doubles.push_back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(index);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sqrt_numbers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(doubles);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for (int index = 0; index &lt; 10; index++)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("Sqrt of %d: %f\n", index, doubles[index]);</a:t>
            </a:r>
          </a:p>
          <a:p>
            <a:r>
              <a:rPr lang="en-US" sz="1000" b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b="1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Py_Finalize</a:t>
            </a:r>
            <a:r>
              <a:rPr lang="en-US" sz="1000" b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9FCF83-4895-4DC7-9392-311BC4C70499}"/>
              </a:ext>
            </a:extLst>
          </p:cNvPr>
          <p:cNvSpPr txBox="1"/>
          <p:nvPr/>
        </p:nvSpPr>
        <p:spPr>
          <a:xfrm>
            <a:off x="4396129" y="1577017"/>
            <a:ext cx="4364965" cy="27699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main.cpp</a:t>
            </a:r>
          </a:p>
        </p:txBody>
      </p:sp>
    </p:spTree>
    <p:extLst>
      <p:ext uri="{BB962C8B-B14F-4D97-AF65-F5344CB8AC3E}">
        <p14:creationId xmlns:p14="http://schemas.microsoft.com/office/powerpoint/2010/main" val="36489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64133</TotalTime>
  <Words>2220</Words>
  <Application>Microsoft Office PowerPoint</Application>
  <PresentationFormat>On-screen Show (16:9)</PresentationFormat>
  <Paragraphs>328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Language Variants</vt:lpstr>
      <vt:lpstr>Cython – What is it?</vt:lpstr>
      <vt:lpstr>Cython Hello World</vt:lpstr>
      <vt:lpstr>Performance Comparison</vt:lpstr>
      <vt:lpstr>Using C Types</vt:lpstr>
      <vt:lpstr>Integrating Existing C Code</vt:lpstr>
      <vt:lpstr>Using C++ Types</vt:lpstr>
      <vt:lpstr>Integrating Existing C++ Code</vt:lpstr>
      <vt:lpstr>Using Cython In C/C++</vt:lpstr>
      <vt:lpstr>Building a Package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Blanchard, Jeremiah J</cp:lastModifiedBy>
  <cp:revision>1469</cp:revision>
  <cp:lastPrinted>2014-01-31T19:29:42Z</cp:lastPrinted>
  <dcterms:created xsi:type="dcterms:W3CDTF">2013-09-18T13:46:37Z</dcterms:created>
  <dcterms:modified xsi:type="dcterms:W3CDTF">2022-06-30T02:21:22Z</dcterms:modified>
</cp:coreProperties>
</file>